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</p:sldIdLst>
  <p:sldSz cx="18288000" cy="10287000"/>
  <p:notesSz cx="6858000" cy="9144000"/>
  <p:embeddedFontLst>
    <p:embeddedFont>
      <p:font typeface="Open Sans 2" charset="1" panose="020B0606030504020204"/>
      <p:regular r:id="rId6"/>
    </p:embeddedFont>
    <p:embeddedFont>
      <p:font typeface="Open Sans 2 Bold" charset="1" panose="020B0806030504020204"/>
      <p:regular r:id="rId7"/>
    </p:embeddedFont>
    <p:embeddedFont>
      <p:font typeface="Open Sans 2 Italics" charset="1" panose="020B0606030504020204"/>
      <p:regular r:id="rId8"/>
    </p:embeddedFont>
    <p:embeddedFont>
      <p:font typeface="Open Sans 2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1" charset="1" panose="020B0606030504020204"/>
      <p:regular r:id="rId14"/>
    </p:embeddedFont>
    <p:embeddedFont>
      <p:font typeface="Open Sans 1 Bold" charset="1" panose="020B0806030504020204"/>
      <p:regular r:id="rId15"/>
    </p:embeddedFont>
    <p:embeddedFont>
      <p:font typeface="Open Sans 1 Italics" charset="1" panose="020B0606030504020204"/>
      <p:regular r:id="rId16"/>
    </p:embeddedFont>
    <p:embeddedFont>
      <p:font typeface="Open Sans 1 Bold Italics" charset="1" panose="020B0806030504020204"/>
      <p:regular r:id="rId17"/>
    </p:embeddedFont>
    <p:embeddedFont>
      <p:font typeface="Open Sans 1 Light" charset="1" panose="020B0306030504020204"/>
      <p:regular r:id="rId18"/>
    </p:embeddedFont>
    <p:embeddedFont>
      <p:font typeface="Open Sans 1 Light Italics" charset="1" panose="020B0306030504020204"/>
      <p:regular r:id="rId19"/>
    </p:embeddedFont>
    <p:embeddedFont>
      <p:font typeface="Open Sans 1 Ultra-Bold" charset="1" panose="00000000000000000000"/>
      <p:regular r:id="rId20"/>
    </p:embeddedFont>
    <p:embeddedFont>
      <p:font typeface="Open Sans 1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077700" y="0"/>
            <a:ext cx="6210300" cy="10287000"/>
          </a:xfrm>
          <a:prstGeom prst="rect">
            <a:avLst/>
          </a:prstGeom>
          <a:solidFill>
            <a:srgbClr val="EBEBE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077700" y="5160987"/>
            <a:ext cx="6210300" cy="5126013"/>
          </a:xfrm>
          <a:custGeom>
            <a:avLst/>
            <a:gdLst/>
            <a:ahLst/>
            <a:cxnLst/>
            <a:rect r="r" b="b" t="t" l="l"/>
            <a:pathLst>
              <a:path h="5126013" w="6210300">
                <a:moveTo>
                  <a:pt x="0" y="0"/>
                </a:moveTo>
                <a:lnTo>
                  <a:pt x="6210300" y="0"/>
                </a:lnTo>
                <a:lnTo>
                  <a:pt x="6210300" y="5126013"/>
                </a:lnTo>
                <a:lnTo>
                  <a:pt x="0" y="512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66" t="0" r="-914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474720"/>
            <a:ext cx="120777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spc="-200">
                <a:solidFill>
                  <a:srgbClr val="191919"/>
                </a:solidFill>
                <a:latin typeface="Open Sans 1 Bold"/>
              </a:rPr>
              <a:t>SMART QUESTION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386520"/>
            <a:ext cx="2814649" cy="871780"/>
            <a:chOff x="0" y="0"/>
            <a:chExt cx="3752865" cy="1162373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3752865" cy="1162373"/>
            </a:xfrm>
            <a:prstGeom prst="rect">
              <a:avLst/>
            </a:prstGeom>
            <a:solidFill>
              <a:srgbClr val="2F5B44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71953" y="409091"/>
              <a:ext cx="2849112" cy="353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7"/>
                </a:lnSpc>
              </a:pPr>
              <a:r>
                <a:rPr lang="en-US" sz="1797">
                  <a:solidFill>
                    <a:srgbClr val="FFFFFF"/>
                  </a:solidFill>
                  <a:latin typeface="Open Sans 1"/>
                </a:rPr>
                <a:t>NGUYEN PHU LOC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4800"/>
            <a:ext cx="18288000" cy="1105144"/>
            <a:chOff x="0" y="0"/>
            <a:chExt cx="4816593" cy="29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1067"/>
            </a:xfrm>
            <a:custGeom>
              <a:avLst/>
              <a:gdLst/>
              <a:ahLst/>
              <a:cxnLst/>
              <a:rect r="r" b="b" t="t" l="l"/>
              <a:pathLst>
                <a:path h="2910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PART 2: HOW TO ASK A SMART QUESTION.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29642" y="1409944"/>
            <a:ext cx="8877056" cy="8877056"/>
          </a:xfrm>
          <a:custGeom>
            <a:avLst/>
            <a:gdLst/>
            <a:ahLst/>
            <a:cxnLst/>
            <a:rect r="r" b="b" t="t" l="l"/>
            <a:pathLst>
              <a:path h="8877056" w="8877056">
                <a:moveTo>
                  <a:pt x="0" y="0"/>
                </a:moveTo>
                <a:lnTo>
                  <a:pt x="8877055" y="0"/>
                </a:lnTo>
                <a:lnTo>
                  <a:pt x="8877055" y="8877056"/>
                </a:lnTo>
                <a:lnTo>
                  <a:pt x="0" y="8877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7" t="0" r="-2037" b="-40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8360" y="1814203"/>
            <a:ext cx="942072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 1 Bold"/>
              </a:rPr>
              <a:t>Ex: When you learn a new vocabulary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77628" y="0"/>
            <a:ext cx="8810372" cy="10287000"/>
          </a:xfrm>
          <a:custGeom>
            <a:avLst/>
            <a:gdLst/>
            <a:ahLst/>
            <a:cxnLst/>
            <a:rect r="r" b="b" t="t" l="l"/>
            <a:pathLst>
              <a:path h="10287000" w="8810372">
                <a:moveTo>
                  <a:pt x="0" y="0"/>
                </a:moveTo>
                <a:lnTo>
                  <a:pt x="8810372" y="0"/>
                </a:lnTo>
                <a:lnTo>
                  <a:pt x="88103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85" t="0" r="-56688" b="-78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04800"/>
            <a:ext cx="18288000" cy="1105144"/>
            <a:chOff x="0" y="0"/>
            <a:chExt cx="4816593" cy="29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1067"/>
            </a:xfrm>
            <a:custGeom>
              <a:avLst/>
              <a:gdLst/>
              <a:ahLst/>
              <a:cxnLst/>
              <a:rect r="r" b="b" t="t" l="l"/>
              <a:pathLst>
                <a:path h="2910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PART 2: HOW TO ASK A SMART QUESTION.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953218"/>
            <a:ext cx="789850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 1 Bold"/>
              </a:rPr>
              <a:t>Ex: When you ask chatGPT to research some knowlegde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1654" y="5716968"/>
            <a:ext cx="2669477" cy="4114800"/>
          </a:xfrm>
          <a:custGeom>
            <a:avLst/>
            <a:gdLst/>
            <a:ahLst/>
            <a:cxnLst/>
            <a:rect r="r" b="b" t="t" l="l"/>
            <a:pathLst>
              <a:path h="4114800" w="2669477">
                <a:moveTo>
                  <a:pt x="0" y="0"/>
                </a:moveTo>
                <a:lnTo>
                  <a:pt x="2669476" y="0"/>
                </a:lnTo>
                <a:lnTo>
                  <a:pt x="2669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04800"/>
            <a:ext cx="18288000" cy="1105144"/>
            <a:chOff x="0" y="0"/>
            <a:chExt cx="4816593" cy="291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1067"/>
            </a:xfrm>
            <a:custGeom>
              <a:avLst/>
              <a:gdLst/>
              <a:ahLst/>
              <a:cxnLst/>
              <a:rect r="r" b="b" t="t" l="l"/>
              <a:pathLst>
                <a:path h="2910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PART 4: PRINCIPLES TO EVALUATE THE QUESTION..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5B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88223" cy="10287000"/>
          </a:xfrm>
          <a:custGeom>
            <a:avLst/>
            <a:gdLst/>
            <a:ahLst/>
            <a:cxnLst/>
            <a:rect r="r" b="b" t="t" l="l"/>
            <a:pathLst>
              <a:path h="10287000" w="5488223">
                <a:moveTo>
                  <a:pt x="0" y="0"/>
                </a:moveTo>
                <a:lnTo>
                  <a:pt x="5488223" y="0"/>
                </a:lnTo>
                <a:lnTo>
                  <a:pt x="54882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004" t="0" r="-7015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8223" y="2030836"/>
            <a:ext cx="1279977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 1 Bold"/>
              </a:rPr>
              <a:t>Ask vague question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88223" y="3294972"/>
            <a:ext cx="1279977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 1 Bold"/>
              </a:rPr>
              <a:t>Ask many question at a time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88223" y="5831477"/>
            <a:ext cx="1279977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 1 Bold"/>
              </a:rPr>
              <a:t>Don’t give the other enough time to think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88223" y="7099730"/>
            <a:ext cx="1279977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 1 Bold"/>
              </a:rPr>
              <a:t>Leave other person feeling useless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8223" y="8367982"/>
            <a:ext cx="1279977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 1 Bold"/>
              </a:rPr>
              <a:t>Use complicated or technical language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8223" y="4563225"/>
            <a:ext cx="1307780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 1 Bold"/>
              </a:rPr>
              <a:t>Not paying attention when someone is answering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304800"/>
            <a:ext cx="18288000" cy="1105144"/>
            <a:chOff x="0" y="0"/>
            <a:chExt cx="4816593" cy="2910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291067"/>
            </a:xfrm>
            <a:custGeom>
              <a:avLst/>
              <a:gdLst/>
              <a:ahLst/>
              <a:cxnLst/>
              <a:rect r="r" b="b" t="t" l="l"/>
              <a:pathLst>
                <a:path h="2910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4816593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PART 3: THE MOST COMMON MISTAKES IN QUESTIONING.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004075" y="0"/>
            <a:ext cx="6283925" cy="3581400"/>
          </a:xfrm>
          <a:prstGeom prst="rect">
            <a:avLst/>
          </a:prstGeom>
          <a:solidFill>
            <a:srgbClr val="EBEBE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969321" y="-31435"/>
            <a:ext cx="6318679" cy="10318435"/>
          </a:xfrm>
          <a:custGeom>
            <a:avLst/>
            <a:gdLst/>
            <a:ahLst/>
            <a:cxnLst/>
            <a:rect r="r" b="b" t="t" l="l"/>
            <a:pathLst>
              <a:path h="10318435" w="6318679">
                <a:moveTo>
                  <a:pt x="0" y="0"/>
                </a:moveTo>
                <a:lnTo>
                  <a:pt x="6318679" y="0"/>
                </a:lnTo>
                <a:lnTo>
                  <a:pt x="6318679" y="10318435"/>
                </a:lnTo>
                <a:lnTo>
                  <a:pt x="0" y="10318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17" t="0" r="-36667" b="-100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350433"/>
            <a:ext cx="10940621" cy="690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076" indent="-345038" lvl="1">
              <a:lnSpc>
                <a:spcPts val="6967"/>
              </a:lnSpc>
              <a:buFont typeface="Arial"/>
              <a:buChar char="•"/>
            </a:pPr>
            <a:r>
              <a:rPr lang="en-US" sz="3196">
                <a:solidFill>
                  <a:srgbClr val="2F5B44"/>
                </a:solidFill>
                <a:latin typeface="Open Sans 1 Bold"/>
              </a:rPr>
              <a:t>Does that question include a Metric &amp; a Dimension?</a:t>
            </a:r>
          </a:p>
          <a:p>
            <a:pPr marL="690076" indent="-345038" lvl="1">
              <a:lnSpc>
                <a:spcPts val="6967"/>
              </a:lnSpc>
              <a:buFont typeface="Arial"/>
              <a:buChar char="•"/>
            </a:pPr>
            <a:r>
              <a:rPr lang="en-US" sz="3196">
                <a:solidFill>
                  <a:srgbClr val="2F5B44"/>
                </a:solidFill>
                <a:latin typeface="Open Sans 1 Bold"/>
              </a:rPr>
              <a:t>Does that question refer to one circle, or more?</a:t>
            </a:r>
          </a:p>
          <a:p>
            <a:pPr marL="690076" indent="-345038" lvl="1">
              <a:lnSpc>
                <a:spcPts val="6967"/>
              </a:lnSpc>
              <a:buFont typeface="Arial"/>
              <a:buChar char="•"/>
            </a:pPr>
            <a:r>
              <a:rPr lang="en-US" sz="3196">
                <a:solidFill>
                  <a:srgbClr val="2F5B44"/>
                </a:solidFill>
                <a:latin typeface="Open Sans 1 Bold"/>
              </a:rPr>
              <a:t>Does that question stand for the “So What” rule?</a:t>
            </a:r>
          </a:p>
          <a:p>
            <a:pPr marL="690076" indent="-345038" lvl="1">
              <a:lnSpc>
                <a:spcPts val="6967"/>
              </a:lnSpc>
              <a:buFont typeface="Arial"/>
              <a:buChar char="•"/>
            </a:pPr>
            <a:r>
              <a:rPr lang="en-US" sz="3196">
                <a:solidFill>
                  <a:srgbClr val="2F5B44"/>
                </a:solidFill>
                <a:latin typeface="Open Sans 1 Bold"/>
              </a:rPr>
              <a:t>Does that question stand for the “What So” rule?</a:t>
            </a:r>
          </a:p>
          <a:p>
            <a:pPr marL="690076" indent="-345038" lvl="1">
              <a:lnSpc>
                <a:spcPts val="6967"/>
              </a:lnSpc>
              <a:buFont typeface="Arial"/>
              <a:buChar char="•"/>
            </a:pPr>
            <a:r>
              <a:rPr lang="en-US" sz="3196">
                <a:solidFill>
                  <a:srgbClr val="2F5B44"/>
                </a:solidFill>
                <a:latin typeface="Open Sans 1 Bold"/>
              </a:rPr>
              <a:t>Is that question abstract, or focused?</a:t>
            </a:r>
          </a:p>
          <a:p>
            <a:pPr marL="690076" indent="-345038" lvl="1">
              <a:lnSpc>
                <a:spcPts val="6967"/>
              </a:lnSpc>
              <a:buFont typeface="Arial"/>
              <a:buChar char="•"/>
            </a:pPr>
            <a:r>
              <a:rPr lang="en-US" sz="3196">
                <a:solidFill>
                  <a:srgbClr val="2F5B44"/>
                </a:solidFill>
                <a:latin typeface="Open Sans 1 Bold"/>
              </a:rPr>
              <a:t>Does that question lead to another question?</a:t>
            </a:r>
          </a:p>
          <a:p>
            <a:pPr marL="690076" indent="-345038" lvl="1">
              <a:lnSpc>
                <a:spcPts val="6967"/>
              </a:lnSpc>
              <a:buFont typeface="Arial"/>
              <a:buChar char="•"/>
            </a:pPr>
            <a:r>
              <a:rPr lang="en-US" sz="3196">
                <a:solidFill>
                  <a:srgbClr val="2F5B44"/>
                </a:solidFill>
                <a:latin typeface="Open Sans 1 Bold"/>
              </a:rPr>
              <a:t>Is that a negative or a positive question?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04800"/>
            <a:ext cx="18288000" cy="1105144"/>
            <a:chOff x="0" y="0"/>
            <a:chExt cx="4816593" cy="291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91067"/>
            </a:xfrm>
            <a:custGeom>
              <a:avLst/>
              <a:gdLst/>
              <a:ahLst/>
              <a:cxnLst/>
              <a:rect r="r" b="b" t="t" l="l"/>
              <a:pathLst>
                <a:path h="2910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816593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PART 4: PRINCIPLES TO EVALUATE THE QUESTION..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0" t="0" r="-65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27491" y="3196841"/>
            <a:ext cx="13833019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97"/>
              </a:lnSpc>
            </a:pPr>
            <a:r>
              <a:rPr lang="en-US" sz="14498">
                <a:solidFill>
                  <a:srgbClr val="FFFFFF"/>
                </a:solidFill>
                <a:latin typeface="Open Sans 1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497339" y="5703490"/>
            <a:ext cx="3293323" cy="858031"/>
            <a:chOff x="0" y="0"/>
            <a:chExt cx="4391097" cy="114404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391097" cy="1144042"/>
              <a:chOff x="0" y="0"/>
              <a:chExt cx="7345954" cy="19138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34595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7345953">
                    <a:moveTo>
                      <a:pt x="0" y="0"/>
                    </a:moveTo>
                    <a:lnTo>
                      <a:pt x="0" y="1913890"/>
                    </a:lnTo>
                    <a:lnTo>
                      <a:pt x="7345953" y="1913890"/>
                    </a:lnTo>
                    <a:lnTo>
                      <a:pt x="7345953" y="0"/>
                    </a:lnTo>
                    <a:lnTo>
                      <a:pt x="0" y="0"/>
                    </a:lnTo>
                    <a:close/>
                    <a:moveTo>
                      <a:pt x="7284993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7284993" y="59690"/>
                    </a:lnTo>
                    <a:lnTo>
                      <a:pt x="7284993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91069" y="399925"/>
              <a:ext cx="2808959" cy="353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7"/>
                </a:lnSpc>
              </a:pPr>
              <a:r>
                <a:rPr lang="en-US" sz="1797">
                  <a:solidFill>
                    <a:srgbClr val="FFFFFF"/>
                  </a:solidFill>
                  <a:latin typeface="Open Sans 1 Light"/>
                </a:rPr>
                <a:t> NGUYEN PHU LOC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960843" cy="10508526"/>
          </a:xfrm>
          <a:custGeom>
            <a:avLst/>
            <a:gdLst/>
            <a:ahLst/>
            <a:cxnLst/>
            <a:rect r="r" b="b" t="t" l="l"/>
            <a:pathLst>
              <a:path h="10508526" w="6960843">
                <a:moveTo>
                  <a:pt x="0" y="0"/>
                </a:moveTo>
                <a:lnTo>
                  <a:pt x="6960843" y="0"/>
                </a:lnTo>
                <a:lnTo>
                  <a:pt x="6960843" y="10508526"/>
                </a:lnTo>
                <a:lnTo>
                  <a:pt x="0" y="1050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09" t="0" r="-8694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960843" y="9636127"/>
            <a:ext cx="11327157" cy="650873"/>
          </a:xfrm>
          <a:prstGeom prst="rect">
            <a:avLst/>
          </a:prstGeom>
          <a:solidFill>
            <a:srgbClr val="2F5B4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7762863" y="1288415"/>
            <a:ext cx="381000" cy="381000"/>
            <a:chOff x="0" y="0"/>
            <a:chExt cx="508000" cy="508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7762863" y="3107056"/>
            <a:ext cx="381000" cy="381000"/>
            <a:chOff x="0" y="0"/>
            <a:chExt cx="508000" cy="5080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7762863" y="4925696"/>
            <a:ext cx="381000" cy="381000"/>
            <a:chOff x="0" y="0"/>
            <a:chExt cx="508000" cy="5080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7762863" y="6744337"/>
            <a:ext cx="381000" cy="381000"/>
            <a:chOff x="0" y="0"/>
            <a:chExt cx="508000" cy="5080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F5B44"/>
              </a:solid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1028700" y="1666875"/>
            <a:ext cx="593214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Open Sans 1"/>
              </a:rPr>
              <a:t>CONTENTS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889400" y="1028700"/>
            <a:ext cx="9059415" cy="1713865"/>
            <a:chOff x="0" y="0"/>
            <a:chExt cx="12079220" cy="228515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12079220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</a:pPr>
              <a:r>
                <a:rPr lang="en-US" sz="3200" spc="-96" u="none">
                  <a:solidFill>
                    <a:srgbClr val="191919"/>
                  </a:solidFill>
                  <a:latin typeface="Open Sans 2"/>
                </a:rPr>
                <a:t>Part 1: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37777"/>
              <a:ext cx="12079220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91919"/>
                  </a:solidFill>
                  <a:latin typeface="Open Sans 1 Bold"/>
                </a:rPr>
                <a:t>Why is the smart question important?</a:t>
              </a:r>
            </a:p>
            <a:p>
              <a:pPr>
                <a:lnSpc>
                  <a:spcPts val="44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889400" y="2847341"/>
            <a:ext cx="9059415" cy="1151890"/>
            <a:chOff x="0" y="0"/>
            <a:chExt cx="12079220" cy="153585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8575"/>
              <a:ext cx="12079220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</a:pPr>
              <a:r>
                <a:rPr lang="en-US" sz="3200" spc="-96" u="none">
                  <a:solidFill>
                    <a:srgbClr val="191919"/>
                  </a:solidFill>
                  <a:latin typeface="Open Sans 2"/>
                </a:rPr>
                <a:t>Part 2: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37777"/>
              <a:ext cx="12079220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91919"/>
                  </a:solidFill>
                  <a:latin typeface="Open Sans 1 Bold"/>
                </a:rPr>
                <a:t>How to ask a smart question.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889400" y="4665981"/>
            <a:ext cx="9059415" cy="1151890"/>
            <a:chOff x="0" y="0"/>
            <a:chExt cx="12079220" cy="153585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28575"/>
              <a:ext cx="12079220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</a:pPr>
              <a:r>
                <a:rPr lang="en-US" sz="3200" spc="-96" u="none">
                  <a:solidFill>
                    <a:srgbClr val="191919"/>
                  </a:solidFill>
                  <a:latin typeface="Open Sans 2"/>
                </a:rPr>
                <a:t>Part 3: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837777"/>
              <a:ext cx="12079220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91919"/>
                  </a:solidFill>
                  <a:latin typeface="Open Sans 1 Bold"/>
                </a:rPr>
                <a:t>The most common mistake in questioning.</a:t>
              </a:r>
              <a:r>
                <a:rPr lang="en-US" sz="3200">
                  <a:solidFill>
                    <a:srgbClr val="191919"/>
                  </a:solidFill>
                  <a:latin typeface="Open Sans 1 Bold"/>
                </a:rPr>
                <a:t> 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889400" y="6484622"/>
            <a:ext cx="9059415" cy="1713865"/>
            <a:chOff x="0" y="0"/>
            <a:chExt cx="12079220" cy="2285153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28575"/>
              <a:ext cx="12079220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</a:pPr>
              <a:r>
                <a:rPr lang="en-US" sz="3200" spc="-96" u="none">
                  <a:solidFill>
                    <a:srgbClr val="191919"/>
                  </a:solidFill>
                  <a:latin typeface="Open Sans 2"/>
                </a:rPr>
                <a:t>Part 4: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837777"/>
              <a:ext cx="12079220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91919"/>
                  </a:solidFill>
                  <a:latin typeface="Open Sans 1 Bold"/>
                </a:rPr>
                <a:t>Principles to evaluate the question.</a:t>
              </a:r>
            </a:p>
            <a:p>
              <a:pPr>
                <a:lnSpc>
                  <a:spcPts val="448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5B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6014" y="2671445"/>
            <a:ext cx="3347965" cy="6044193"/>
            <a:chOff x="0" y="0"/>
            <a:chExt cx="4762500" cy="8597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62500" cy="8597900"/>
            </a:xfrm>
            <a:custGeom>
              <a:avLst/>
              <a:gdLst/>
              <a:ahLst/>
              <a:cxnLst/>
              <a:rect r="r" b="b" t="t" l="l"/>
              <a:pathLst>
                <a:path h="8597900" w="47625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-135672" t="0" r="-89266" b="-2014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2848" y="1359477"/>
            <a:ext cx="3794297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Learning, improving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3793" y="1715395"/>
            <a:ext cx="334635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Effective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communication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70821" y="2112010"/>
            <a:ext cx="334635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Crictical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thinking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45473" y="2402147"/>
            <a:ext cx="334635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Problem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solving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30841" y="2604546"/>
            <a:ext cx="3346358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Decision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1 Bold"/>
              </a:rPr>
              <a:t>making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062186" y="3094932"/>
            <a:ext cx="3347965" cy="6044193"/>
            <a:chOff x="0" y="0"/>
            <a:chExt cx="4762500" cy="8597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62500" cy="8597900"/>
            </a:xfrm>
            <a:custGeom>
              <a:avLst/>
              <a:gdLst/>
              <a:ahLst/>
              <a:cxnLst/>
              <a:rect r="r" b="b" t="t" l="l"/>
              <a:pathLst>
                <a:path h="8597900" w="47625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3"/>
              <a:stretch>
                <a:fillRect l="-82568" t="0" r="-142705" b="-2011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553026" y="3423657"/>
            <a:ext cx="3347965" cy="6044193"/>
            <a:chOff x="0" y="0"/>
            <a:chExt cx="4762500" cy="85979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62500" cy="8597900"/>
            </a:xfrm>
            <a:custGeom>
              <a:avLst/>
              <a:gdLst/>
              <a:ahLst/>
              <a:cxnLst/>
              <a:rect r="r" b="b" t="t" l="l"/>
              <a:pathLst>
                <a:path h="8597900" w="47625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156459" t="0" r="-68814" b="-2011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043866" y="3704366"/>
            <a:ext cx="3347965" cy="6044193"/>
            <a:chOff x="0" y="0"/>
            <a:chExt cx="4762500" cy="85979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62500" cy="8597900"/>
            </a:xfrm>
            <a:custGeom>
              <a:avLst/>
              <a:gdLst/>
              <a:ahLst/>
              <a:cxnLst/>
              <a:rect r="r" b="b" t="t" l="l"/>
              <a:pathLst>
                <a:path h="8597900" w="47625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5"/>
              <a:stretch>
                <a:fillRect l="-134482" t="0" r="-44305" b="-23539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530037" y="3935798"/>
            <a:ext cx="3347965" cy="6044193"/>
            <a:chOff x="0" y="0"/>
            <a:chExt cx="4762500" cy="85979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62500" cy="8597900"/>
            </a:xfrm>
            <a:custGeom>
              <a:avLst/>
              <a:gdLst/>
              <a:ahLst/>
              <a:cxnLst/>
              <a:rect r="r" b="b" t="t" l="l"/>
              <a:pathLst>
                <a:path h="8597900" w="47625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-42735" t="0" r="-28719" b="-18714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216233"/>
            <a:ext cx="18288000" cy="1105144"/>
            <a:chOff x="0" y="0"/>
            <a:chExt cx="4816593" cy="2910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91067"/>
            </a:xfrm>
            <a:custGeom>
              <a:avLst/>
              <a:gdLst/>
              <a:ahLst/>
              <a:cxnLst/>
              <a:rect r="r" b="b" t="t" l="l"/>
              <a:pathLst>
                <a:path h="2910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4816593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PART 1: WHY IS THE SMART QUESTION IMPORTANT?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5B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4800"/>
            <a:ext cx="8580180" cy="1105144"/>
            <a:chOff x="0" y="0"/>
            <a:chExt cx="2259801" cy="29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9801" cy="291067"/>
            </a:xfrm>
            <a:custGeom>
              <a:avLst/>
              <a:gdLst/>
              <a:ahLst/>
              <a:cxnLst/>
              <a:rect r="r" b="b" t="t" l="l"/>
              <a:pathLst>
                <a:path h="291067" w="2259801">
                  <a:moveTo>
                    <a:pt x="0" y="0"/>
                  </a:moveTo>
                  <a:lnTo>
                    <a:pt x="2259801" y="0"/>
                  </a:lnTo>
                  <a:lnTo>
                    <a:pt x="2259801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259801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LEARNING, IMPROVING</a:t>
              </a: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80180" y="0"/>
            <a:ext cx="9707820" cy="10234870"/>
            <a:chOff x="0" y="0"/>
            <a:chExt cx="6023004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23004" cy="6350000"/>
            </a:xfrm>
            <a:custGeom>
              <a:avLst/>
              <a:gdLst/>
              <a:ahLst/>
              <a:cxnLst/>
              <a:rect r="r" b="b" t="t" l="l"/>
              <a:pathLst>
                <a:path h="6350000" w="6023004">
                  <a:moveTo>
                    <a:pt x="0" y="0"/>
                  </a:moveTo>
                  <a:lnTo>
                    <a:pt x="6023004" y="0"/>
                  </a:lnTo>
                  <a:lnTo>
                    <a:pt x="6023004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8973" t="0" r="-2897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2255186"/>
            <a:ext cx="8267398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"/>
              </a:rPr>
              <a:t>Deepen knowledge; 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"/>
              </a:rPr>
              <a:t>Reflect on events to gain self-awareness.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5B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4800"/>
            <a:ext cx="8580180" cy="1105144"/>
            <a:chOff x="0" y="0"/>
            <a:chExt cx="2259801" cy="29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9801" cy="291067"/>
            </a:xfrm>
            <a:custGeom>
              <a:avLst/>
              <a:gdLst/>
              <a:ahLst/>
              <a:cxnLst/>
              <a:rect r="r" b="b" t="t" l="l"/>
              <a:pathLst>
                <a:path h="291067" w="2259801">
                  <a:moveTo>
                    <a:pt x="0" y="0"/>
                  </a:moveTo>
                  <a:lnTo>
                    <a:pt x="2259801" y="0"/>
                  </a:lnTo>
                  <a:lnTo>
                    <a:pt x="2259801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259801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EFFECTIVE COMMUNICATION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80180" y="0"/>
            <a:ext cx="9707820" cy="10234870"/>
            <a:chOff x="0" y="0"/>
            <a:chExt cx="6023004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23004" cy="6350000"/>
            </a:xfrm>
            <a:custGeom>
              <a:avLst/>
              <a:gdLst/>
              <a:ahLst/>
              <a:cxnLst/>
              <a:rect r="r" b="b" t="t" l="l"/>
              <a:pathLst>
                <a:path h="6350000" w="6023004">
                  <a:moveTo>
                    <a:pt x="0" y="0"/>
                  </a:moveTo>
                  <a:lnTo>
                    <a:pt x="6023004" y="0"/>
                  </a:lnTo>
                  <a:lnTo>
                    <a:pt x="6023004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9071" t="0" r="-2907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2255186"/>
            <a:ext cx="826739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"/>
              </a:rPr>
              <a:t>Ask profound questions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"/>
              </a:rPr>
              <a:t>Ask meaningful questions.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5B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4800"/>
            <a:ext cx="8580180" cy="1105144"/>
            <a:chOff x="0" y="0"/>
            <a:chExt cx="2259801" cy="29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9801" cy="291067"/>
            </a:xfrm>
            <a:custGeom>
              <a:avLst/>
              <a:gdLst/>
              <a:ahLst/>
              <a:cxnLst/>
              <a:rect r="r" b="b" t="t" l="l"/>
              <a:pathLst>
                <a:path h="291067" w="2259801">
                  <a:moveTo>
                    <a:pt x="0" y="0"/>
                  </a:moveTo>
                  <a:lnTo>
                    <a:pt x="2259801" y="0"/>
                  </a:lnTo>
                  <a:lnTo>
                    <a:pt x="2259801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259801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 CRICTICAL THINKING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2255186"/>
            <a:ext cx="8267398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"/>
              </a:rPr>
              <a:t>Engage in deep questioning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"/>
              </a:rPr>
              <a:t>Pose multiple inquiries from different perspectives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580180" y="0"/>
            <a:ext cx="9707820" cy="10234870"/>
            <a:chOff x="0" y="0"/>
            <a:chExt cx="6023004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3004" cy="6350000"/>
            </a:xfrm>
            <a:custGeom>
              <a:avLst/>
              <a:gdLst/>
              <a:ahLst/>
              <a:cxnLst/>
              <a:rect r="r" b="b" t="t" l="l"/>
              <a:pathLst>
                <a:path h="6350000" w="6023004">
                  <a:moveTo>
                    <a:pt x="0" y="0"/>
                  </a:moveTo>
                  <a:lnTo>
                    <a:pt x="6023004" y="0"/>
                  </a:lnTo>
                  <a:lnTo>
                    <a:pt x="6023004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9071" t="0" r="-29071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5B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4800"/>
            <a:ext cx="8580180" cy="1105144"/>
            <a:chOff x="0" y="0"/>
            <a:chExt cx="2259801" cy="29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9801" cy="291067"/>
            </a:xfrm>
            <a:custGeom>
              <a:avLst/>
              <a:gdLst/>
              <a:ahLst/>
              <a:cxnLst/>
              <a:rect r="r" b="b" t="t" l="l"/>
              <a:pathLst>
                <a:path h="291067" w="2259801">
                  <a:moveTo>
                    <a:pt x="0" y="0"/>
                  </a:moveTo>
                  <a:lnTo>
                    <a:pt x="2259801" y="0"/>
                  </a:lnTo>
                  <a:lnTo>
                    <a:pt x="2259801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259801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PROBLEM SOLVING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2255186"/>
            <a:ext cx="8267398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Delve into the issue, uncover its root causes through insightful questioning.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580180" y="0"/>
            <a:ext cx="9707820" cy="10234870"/>
            <a:chOff x="0" y="0"/>
            <a:chExt cx="6023004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3004" cy="6350000"/>
            </a:xfrm>
            <a:custGeom>
              <a:avLst/>
              <a:gdLst/>
              <a:ahLst/>
              <a:cxnLst/>
              <a:rect r="r" b="b" t="t" l="l"/>
              <a:pathLst>
                <a:path h="6350000" w="6023004">
                  <a:moveTo>
                    <a:pt x="0" y="0"/>
                  </a:moveTo>
                  <a:lnTo>
                    <a:pt x="6023004" y="0"/>
                  </a:lnTo>
                  <a:lnTo>
                    <a:pt x="6023004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15893" t="0" r="-15893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5B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4800"/>
            <a:ext cx="8580180" cy="1105144"/>
            <a:chOff x="0" y="0"/>
            <a:chExt cx="2259801" cy="29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9801" cy="291067"/>
            </a:xfrm>
            <a:custGeom>
              <a:avLst/>
              <a:gdLst/>
              <a:ahLst/>
              <a:cxnLst/>
              <a:rect r="r" b="b" t="t" l="l"/>
              <a:pathLst>
                <a:path h="291067" w="2259801">
                  <a:moveTo>
                    <a:pt x="0" y="0"/>
                  </a:moveTo>
                  <a:lnTo>
                    <a:pt x="2259801" y="0"/>
                  </a:lnTo>
                  <a:lnTo>
                    <a:pt x="2259801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259801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DECISION MAKING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2255186"/>
            <a:ext cx="8267398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Deepen knowledge; 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 Bold"/>
              </a:rPr>
              <a:t>Reflect on events to gain self-awareness.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580180" y="26065"/>
            <a:ext cx="9707820" cy="10234870"/>
            <a:chOff x="0" y="0"/>
            <a:chExt cx="6023004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3004" cy="6350000"/>
            </a:xfrm>
            <a:custGeom>
              <a:avLst/>
              <a:gdLst/>
              <a:ahLst/>
              <a:cxnLst/>
              <a:rect r="r" b="b" t="t" l="l"/>
              <a:pathLst>
                <a:path h="6350000" w="6023004">
                  <a:moveTo>
                    <a:pt x="0" y="0"/>
                  </a:moveTo>
                  <a:lnTo>
                    <a:pt x="6023004" y="0"/>
                  </a:lnTo>
                  <a:lnTo>
                    <a:pt x="6023004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7857" t="0" r="-37857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902624" cy="10287000"/>
          </a:xfrm>
          <a:custGeom>
            <a:avLst/>
            <a:gdLst/>
            <a:ahLst/>
            <a:cxnLst/>
            <a:rect r="r" b="b" t="t" l="l"/>
            <a:pathLst>
              <a:path h="10287000" w="5902624">
                <a:moveTo>
                  <a:pt x="0" y="0"/>
                </a:moveTo>
                <a:lnTo>
                  <a:pt x="5902624" y="0"/>
                </a:lnTo>
                <a:lnTo>
                  <a:pt x="59026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2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12124" y="2236538"/>
            <a:ext cx="1207587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F5B44"/>
                </a:solidFill>
                <a:latin typeface="Open Sans 1 Bold"/>
              </a:rPr>
              <a:t>1.</a:t>
            </a:r>
            <a:r>
              <a:rPr lang="en-US" sz="3500">
                <a:solidFill>
                  <a:srgbClr val="2F5B44"/>
                </a:solidFill>
                <a:latin typeface="Open Sans 1 Bold"/>
              </a:rPr>
              <a:t>Think about what you already know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12124" y="3341641"/>
            <a:ext cx="1207587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F5B44"/>
                </a:solidFill>
                <a:latin typeface="Open Sans 1 Bold"/>
              </a:rPr>
              <a:t>2. </a:t>
            </a:r>
            <a:r>
              <a:rPr lang="en-US" sz="3500">
                <a:solidFill>
                  <a:srgbClr val="2F5B44"/>
                </a:solidFill>
                <a:latin typeface="Open Sans 1 Bold"/>
              </a:rPr>
              <a:t>Confirm what you want to learn from the question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12124" y="5448969"/>
            <a:ext cx="1207587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F5B44"/>
                </a:solidFill>
                <a:latin typeface="Open Sans 1 Bold"/>
              </a:rPr>
              <a:t>4. </a:t>
            </a:r>
            <a:r>
              <a:rPr lang="en-US" sz="3500">
                <a:solidFill>
                  <a:srgbClr val="2F5B44"/>
                </a:solidFill>
                <a:latin typeface="Open Sans 1 Bold"/>
              </a:rPr>
              <a:t>Create a draft of your questions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12124" y="6519779"/>
            <a:ext cx="1207587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F5B44"/>
                </a:solidFill>
                <a:latin typeface="Open Sans 1 Bold"/>
              </a:rPr>
              <a:t>5. </a:t>
            </a:r>
            <a:r>
              <a:rPr lang="en-US" sz="3500">
                <a:solidFill>
                  <a:srgbClr val="2F5B44"/>
                </a:solidFill>
                <a:latin typeface="Open Sans 1 Bold"/>
              </a:rPr>
              <a:t>Refine your questions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2124" y="7590590"/>
            <a:ext cx="1207587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F5B44"/>
                </a:solidFill>
                <a:latin typeface="Open Sans 1 Bold"/>
              </a:rPr>
              <a:t>6. </a:t>
            </a:r>
            <a:r>
              <a:rPr lang="en-US" sz="3500">
                <a:solidFill>
                  <a:srgbClr val="2F5B44"/>
                </a:solidFill>
                <a:latin typeface="Open Sans 1 Bold"/>
              </a:rPr>
              <a:t>Ensure simplicity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12124" y="8661400"/>
            <a:ext cx="1207587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F5B44"/>
                </a:solidFill>
                <a:latin typeface="Open Sans 1 Bold"/>
              </a:rPr>
              <a:t>7. </a:t>
            </a:r>
            <a:r>
              <a:rPr lang="en-US" sz="3500">
                <a:solidFill>
                  <a:srgbClr val="2F5B44"/>
                </a:solidFill>
                <a:latin typeface="Open Sans 1 Bold"/>
              </a:rPr>
              <a:t>Ask your questions confidently and politely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12124" y="4378158"/>
            <a:ext cx="1207587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F5B44"/>
                </a:solidFill>
                <a:latin typeface="Open Sans 1 Bold"/>
              </a:rPr>
              <a:t>3. </a:t>
            </a:r>
            <a:r>
              <a:rPr lang="en-US" sz="3500">
                <a:solidFill>
                  <a:srgbClr val="2F5B44"/>
                </a:solidFill>
                <a:latin typeface="Open Sans 1 Bold"/>
              </a:rPr>
              <a:t>Stay open-ended question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304800"/>
            <a:ext cx="18288000" cy="1105144"/>
            <a:chOff x="0" y="0"/>
            <a:chExt cx="4816593" cy="2910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291067"/>
            </a:xfrm>
            <a:custGeom>
              <a:avLst/>
              <a:gdLst/>
              <a:ahLst/>
              <a:cxnLst/>
              <a:rect r="r" b="b" t="t" l="l"/>
              <a:pathLst>
                <a:path h="2910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1067"/>
                  </a:lnTo>
                  <a:lnTo>
                    <a:pt x="0" y="29106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4816593" cy="291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7"/>
                </a:lnSpc>
              </a:pPr>
              <a:r>
                <a:rPr lang="en-US" sz="4197">
                  <a:solidFill>
                    <a:srgbClr val="2F5B44"/>
                  </a:solidFill>
                  <a:latin typeface="Open Sans 1 Bold"/>
                </a:rPr>
                <a:t>PART 2: HOW TO ASK A SMART QUESTION.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DAF6hLqjd9Q</dc:identifier>
  <dcterms:modified xsi:type="dcterms:W3CDTF">2011-08-01T06:04:30Z</dcterms:modified>
  <cp:revision>1</cp:revision>
  <dc:title>SMART QUESTION</dc:title>
</cp:coreProperties>
</file>